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D5E5-033A-4B6E-ACCE-7E1E701A7B1D}" type="datetimeFigureOut">
              <a:rPr lang="hu-HU" smtClean="0"/>
              <a:t>2020.10.15.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36C5-1461-4B68-BC06-83EF6DA2FB1D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18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D5E5-033A-4B6E-ACCE-7E1E701A7B1D}" type="datetimeFigureOut">
              <a:rPr lang="hu-HU" smtClean="0"/>
              <a:t>2020.10.15.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36C5-1461-4B68-BC06-83EF6DA2FB1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885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D5E5-033A-4B6E-ACCE-7E1E701A7B1D}" type="datetimeFigureOut">
              <a:rPr lang="hu-HU" smtClean="0"/>
              <a:t>2020.10.15.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36C5-1461-4B68-BC06-83EF6DA2FB1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043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D5E5-033A-4B6E-ACCE-7E1E701A7B1D}" type="datetimeFigureOut">
              <a:rPr lang="hu-HU" smtClean="0"/>
              <a:t>2020.10.15.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36C5-1461-4B68-BC06-83EF6DA2FB1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93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D5E5-033A-4B6E-ACCE-7E1E701A7B1D}" type="datetimeFigureOut">
              <a:rPr lang="hu-HU" smtClean="0"/>
              <a:t>2020.10.15.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36C5-1461-4B68-BC06-83EF6DA2FB1D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33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D5E5-033A-4B6E-ACCE-7E1E701A7B1D}" type="datetimeFigureOut">
              <a:rPr lang="hu-HU" smtClean="0"/>
              <a:t>2020.10.15.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36C5-1461-4B68-BC06-83EF6DA2FB1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024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D5E5-033A-4B6E-ACCE-7E1E701A7B1D}" type="datetimeFigureOut">
              <a:rPr lang="hu-HU" smtClean="0"/>
              <a:t>2020.10.15.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36C5-1461-4B68-BC06-83EF6DA2FB1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371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D5E5-033A-4B6E-ACCE-7E1E701A7B1D}" type="datetimeFigureOut">
              <a:rPr lang="hu-HU" smtClean="0"/>
              <a:t>2020.10.15.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36C5-1461-4B68-BC06-83EF6DA2FB1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281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D5E5-033A-4B6E-ACCE-7E1E701A7B1D}" type="datetimeFigureOut">
              <a:rPr lang="hu-HU" smtClean="0"/>
              <a:t>2020.10.15.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36C5-1461-4B68-BC06-83EF6DA2FB1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17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144D5E5-033A-4B6E-ACCE-7E1E701A7B1D}" type="datetimeFigureOut">
              <a:rPr lang="hu-HU" smtClean="0"/>
              <a:t>2020.10.15.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2F36C5-1461-4B68-BC06-83EF6DA2FB1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674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D5E5-033A-4B6E-ACCE-7E1E701A7B1D}" type="datetimeFigureOut">
              <a:rPr lang="hu-HU" smtClean="0"/>
              <a:t>2020.10.15.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36C5-1461-4B68-BC06-83EF6DA2FB1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937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144D5E5-033A-4B6E-ACCE-7E1E701A7B1D}" type="datetimeFigureOut">
              <a:rPr lang="hu-HU" smtClean="0"/>
              <a:t>2020.10.15.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42F36C5-1461-4B68-BC06-83EF6DA2FB1D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60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E6ABF9-CE9E-443B-AE35-A575732AF8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Cukrászüzemi ismeretek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CDB72E6-C54A-4154-8D72-4E74676F87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4000" dirty="0">
                <a:solidFill>
                  <a:srgbClr val="FF0000"/>
                </a:solidFill>
              </a:rPr>
              <a:t>Cukrászda és cukrászüzem</a:t>
            </a:r>
          </a:p>
        </p:txBody>
      </p:sp>
    </p:spTree>
    <p:extLst>
      <p:ext uri="{BB962C8B-B14F-4D97-AF65-F5344CB8AC3E}">
        <p14:creationId xmlns:p14="http://schemas.microsoft.com/office/powerpoint/2010/main" val="574107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F3D811-B745-4B83-A858-E7CFF006A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Fagylaltkészítő helyiség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9815937-95E5-41CD-A136-7FE149F80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Fagylaltot a cukrászműhely egy elkülönített helyiségében szabad csak készíteni és tárolni. A helyiségnek saját mosogatóval és kizárólag fagylaltkészítéshez használható edényekkel kell rendelkeznie.</a:t>
            </a:r>
          </a:p>
        </p:txBody>
      </p:sp>
    </p:spTree>
    <p:extLst>
      <p:ext uri="{BB962C8B-B14F-4D97-AF65-F5344CB8AC3E}">
        <p14:creationId xmlns:p14="http://schemas.microsoft.com/office/powerpoint/2010/main" val="2959043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F59BBEC-A4EC-479A-9A87-02CB6AFA8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Kiegészítő helyiségek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B63149C-2DB2-4DE2-ABFC-C4308AD48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Hűtőkamrák</a:t>
            </a:r>
          </a:p>
          <a:p>
            <a:pPr marL="0" indent="0">
              <a:buNone/>
            </a:pPr>
            <a:r>
              <a:rPr lang="hu-HU" dirty="0"/>
              <a:t>Nagyobb üzemekben használhatnak hűtőkamrákat raktározásnál, félkész és kész termékek tárolásához.</a:t>
            </a:r>
          </a:p>
          <a:p>
            <a:r>
              <a:rPr lang="hu-HU" dirty="0"/>
              <a:t>Mosogatók</a:t>
            </a:r>
          </a:p>
          <a:p>
            <a:pPr marL="0" indent="0">
              <a:buNone/>
            </a:pPr>
            <a:r>
              <a:rPr lang="hu-HU" dirty="0"/>
              <a:t>Mosogatóknak két fajtáját különböztetjük meg a fehér és fekete mosogatókat. A fehérmosogatóban kizárólag a vendégtérben használt edényeket, míg a feketemosogatóban a gyártáshoz használt edényeket mosogatjuk.</a:t>
            </a:r>
          </a:p>
          <a:p>
            <a:r>
              <a:rPr lang="hu-HU" dirty="0"/>
              <a:t>Expedíció</a:t>
            </a:r>
          </a:p>
          <a:p>
            <a:pPr marL="0" indent="0">
              <a:buNone/>
            </a:pPr>
            <a:r>
              <a:rPr lang="hu-HU" dirty="0"/>
              <a:t>Az üzemben készült termékeket ebben a helyiségben rakják össze kiszállítás elött. A helyiségnek kapcsolódnia kell egyfelöl a készárúraktárhoz és az utca felé is.</a:t>
            </a:r>
          </a:p>
          <a:p>
            <a:r>
              <a:rPr lang="hu-HU" dirty="0"/>
              <a:t>Szociális helyiségek</a:t>
            </a:r>
          </a:p>
          <a:p>
            <a:pPr marL="0" indent="0">
              <a:buNone/>
            </a:pPr>
            <a:r>
              <a:rPr lang="hu-HU" dirty="0"/>
              <a:t>Ide tartoznak az öltözők, mosdók, zuhanyzók és az étkező. </a:t>
            </a:r>
          </a:p>
          <a:p>
            <a:r>
              <a:rPr lang="hu-HU" dirty="0"/>
              <a:t>Iroda</a:t>
            </a:r>
          </a:p>
          <a:p>
            <a:pPr marL="0" indent="0">
              <a:buNone/>
            </a:pPr>
            <a:r>
              <a:rPr lang="hu-HU" dirty="0"/>
              <a:t>Itt végzik a cukrászüzem adminisztrációs tevékenységét.(árurendelés, leltározás rendelésfelvétel, számlázás) </a:t>
            </a:r>
          </a:p>
        </p:txBody>
      </p:sp>
    </p:spTree>
    <p:extLst>
      <p:ext uri="{BB962C8B-B14F-4D97-AF65-F5344CB8AC3E}">
        <p14:creationId xmlns:p14="http://schemas.microsoft.com/office/powerpoint/2010/main" val="476150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8A0AE3-DD23-42CE-815E-982A2DA5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1829"/>
            <a:ext cx="10515600" cy="1146628"/>
          </a:xfrm>
        </p:spPr>
        <p:txBody>
          <a:bodyPr>
            <a:normAutofit fontScale="90000"/>
          </a:bodyPr>
          <a:lstStyle/>
          <a:p>
            <a:r>
              <a:rPr lang="hu-HU"/>
              <a:t>Feladat: Írd be helyiségek  elnevezéseit!</a:t>
            </a:r>
            <a:br>
              <a:rPr lang="hu-HU"/>
            </a:br>
            <a:r>
              <a:rPr lang="hu-HU" sz="1200"/>
              <a:t>Segítség.</a:t>
            </a:r>
            <a:br>
              <a:rPr lang="hu-HU" sz="1200"/>
            </a:br>
            <a:r>
              <a:rPr lang="hu-HU" sz="1200"/>
              <a:t>Sárga helyiségek raktárak.</a:t>
            </a:r>
            <a:br>
              <a:rPr lang="hu-HU" sz="1200"/>
            </a:br>
            <a:r>
              <a:rPr lang="hu-HU" sz="1200"/>
              <a:t>Zöld helyiségek előkészítők.</a:t>
            </a:r>
            <a:br>
              <a:rPr lang="hu-HU" sz="1200"/>
            </a:br>
            <a:r>
              <a:rPr lang="hu-HU" sz="1200"/>
              <a:t>Kék szociális helyiségek. </a:t>
            </a:r>
            <a:br>
              <a:rPr lang="hu-HU" sz="1200"/>
            </a:br>
            <a:r>
              <a:rPr lang="hu-HU" sz="1200"/>
              <a:t>Barna helyiségek mosogatók</a:t>
            </a:r>
            <a:r>
              <a:rPr lang="hu-HU" sz="2000"/>
              <a:t>.</a:t>
            </a:r>
            <a:br>
              <a:rPr lang="hu-HU" sz="2000"/>
            </a:br>
            <a:br>
              <a:rPr lang="hu-HU" sz="2000"/>
            </a:br>
            <a:br>
              <a:rPr lang="hu-HU" sz="2000"/>
            </a:br>
            <a:r>
              <a:rPr lang="hu-HU" sz="2000"/>
              <a:t> </a:t>
            </a:r>
            <a:endParaRPr lang="hu-HU" dirty="0"/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D656588F-CD2C-4B8B-B2D8-B2EBC50CE0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599" y="1846263"/>
            <a:ext cx="7409128" cy="4022725"/>
          </a:xfrm>
        </p:spPr>
      </p:pic>
    </p:spTree>
    <p:extLst>
      <p:ext uri="{BB962C8B-B14F-4D97-AF65-F5344CB8AC3E}">
        <p14:creationId xmlns:p14="http://schemas.microsoft.com/office/powerpoint/2010/main" val="35723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DE72A8-53BD-4BD6-8690-39DC48757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Cukrászda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6A16D9A-4F75-45BC-BE88-1020EBE3D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cukrászda olyan üzlettípus, ahol a terméket nem csak előállítják , hanem helyben értékesítik is. </a:t>
            </a:r>
          </a:p>
          <a:p>
            <a:r>
              <a:rPr lang="hu-HU" dirty="0"/>
              <a:t>A cukrászda műhelyében folyik a termelés az üzlethelyiségben pedig az értékesítés. </a:t>
            </a:r>
          </a:p>
          <a:p>
            <a:r>
              <a:rPr lang="hu-HU" dirty="0"/>
              <a:t>Az értékesítésnek két módja lehet a helyben fogyasztás és az elviteles értékesítés.</a:t>
            </a:r>
          </a:p>
          <a:p>
            <a:r>
              <a:rPr lang="hu-HU" dirty="0"/>
              <a:t>A helyben fogyasztásnál a vendégtérben lehetőség van ülő               vagy álló fogyasztásra.</a:t>
            </a:r>
          </a:p>
          <a:p>
            <a:r>
              <a:rPr lang="hu-HU" dirty="0"/>
              <a:t>Az elviteles értékesítésnél becsomagolva elviszi a vendég a süteményt. 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816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3D4986-AEAE-456C-A70E-C28B4C9A1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Cukrászüzem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AE9245B-BFA9-4500-A4A7-D78B6FEDF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 cukrászüzemnek sokféle szabálynak kell megfelelnie, mint például egészségügyi, gyártástechnológiai, műszaki, baleset és tűzvédelmi előírásoknak. Minden helyiség ezeknek szabályoknak kell, hogy megfeleljen. A helyiségeknek továbbá úgy kell a bejárattól egymás után következnie, hogy az alapanyagok útja egyirányú legyen a raktározás, termelés és értékesítés folyamán. Rendelkeznie kell külön személyzeti bejárattal és külön gazdasági bejárattal.</a:t>
            </a: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463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15ABB0-B767-4662-863F-BA40EF0E1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Cukrászüzem részei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76C61B2-A0A5-48E0-AF8A-83455DC04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Raktárak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Előkészítők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Cukrászműhely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Fagylaltkészítő helyiség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Kiegészítő helyiségek:</a:t>
            </a:r>
          </a:p>
          <a:p>
            <a:r>
              <a:rPr lang="hu-HU" dirty="0"/>
              <a:t>Hűtőkamrák</a:t>
            </a:r>
          </a:p>
          <a:p>
            <a:r>
              <a:rPr lang="hu-HU" dirty="0"/>
              <a:t>Mosogatók</a:t>
            </a:r>
          </a:p>
          <a:p>
            <a:r>
              <a:rPr lang="hu-HU" dirty="0"/>
              <a:t>Expedíció</a:t>
            </a:r>
          </a:p>
          <a:p>
            <a:r>
              <a:rPr lang="hu-HU" dirty="0"/>
              <a:t>Szociális helyiségek</a:t>
            </a:r>
          </a:p>
          <a:p>
            <a:r>
              <a:rPr lang="hu-HU" dirty="0"/>
              <a:t>Iroda</a:t>
            </a:r>
          </a:p>
          <a:p>
            <a:pPr algn="ctr"/>
            <a:endParaRPr lang="hu-HU" dirty="0"/>
          </a:p>
          <a:p>
            <a:pPr algn="ctr"/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300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DE1540C-FC13-4E2A-AB63-7B1BC660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Raktárak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2698800-BF76-4255-876D-5FAE1A2CB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Raktáraknak a következőknek kell megfelelnie:</a:t>
            </a:r>
          </a:p>
          <a:p>
            <a:r>
              <a:rPr lang="hu-HU" dirty="0"/>
              <a:t>Megfelelően szakosított</a:t>
            </a:r>
          </a:p>
          <a:p>
            <a:r>
              <a:rPr lang="hu-HU" dirty="0"/>
              <a:t>Könnyen tisztán tartható</a:t>
            </a:r>
          </a:p>
          <a:p>
            <a:r>
              <a:rPr lang="hu-HU" dirty="0"/>
              <a:t>Megfelelő páratartalmú és hőmérsékletű</a:t>
            </a:r>
          </a:p>
          <a:p>
            <a:r>
              <a:rPr lang="hu-HU" dirty="0"/>
              <a:t>Jól szellőztethető</a:t>
            </a:r>
          </a:p>
          <a:p>
            <a:r>
              <a:rPr lang="hu-HU" dirty="0"/>
              <a:t>Napfénytől védett</a:t>
            </a:r>
          </a:p>
          <a:p>
            <a:r>
              <a:rPr lang="hu-HU" dirty="0"/>
              <a:t>Kártevőktől mentes</a:t>
            </a:r>
          </a:p>
          <a:p>
            <a:r>
              <a:rPr lang="hu-HU" dirty="0"/>
              <a:t>Vagyon és tűzbiztos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1324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BA05FBF-0D05-453D-85DD-29C471E87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Raktárak fajtái: Anyagraktárak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A4BF307-8F7A-4A1C-8FC5-9421E40A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Nehéz és szárazáruraktár ( liszt, cukor, konzervek, kakaó)</a:t>
            </a:r>
          </a:p>
          <a:p>
            <a:r>
              <a:rPr lang="hu-HU" dirty="0"/>
              <a:t>Hűtőraktárak ( tejhűtő, mirelithűtő)</a:t>
            </a:r>
          </a:p>
          <a:p>
            <a:r>
              <a:rPr lang="hu-HU" dirty="0"/>
              <a:t>Zöldség és gyümölcsraktár (földesáruraktár)</a:t>
            </a:r>
          </a:p>
          <a:p>
            <a:r>
              <a:rPr lang="hu-HU" dirty="0"/>
              <a:t>Tojásraktár</a:t>
            </a:r>
          </a:p>
          <a:p>
            <a:r>
              <a:rPr lang="hu-HU" dirty="0"/>
              <a:t>Kézi raktár( járulékos anyagok: ízesítők, aromák, fűszerek) </a:t>
            </a:r>
          </a:p>
          <a:p>
            <a:r>
              <a:rPr lang="hu-HU" dirty="0"/>
              <a:t>Félkészáruraktár ( pl.: töltetlen piskóták)</a:t>
            </a:r>
          </a:p>
          <a:p>
            <a:r>
              <a:rPr lang="hu-HU" dirty="0"/>
              <a:t>Készáruraktár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7291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23CE975-1503-40C2-A8E8-E9ECE23D7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Raktárak fajtái: Eszközraktárak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9DF859A-FC7F-4FAA-9375-7AAB3E3A6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Göngyölegraktár ( rekeszek, karéjok, dobozok)</a:t>
            </a:r>
          </a:p>
          <a:p>
            <a:r>
              <a:rPr lang="hu-HU" dirty="0"/>
              <a:t>Fogyóeszközraktár ( csomagolóanyagok, kisebb eszközök és gépek)</a:t>
            </a:r>
          </a:p>
          <a:p>
            <a:r>
              <a:rPr lang="hu-HU" dirty="0"/>
              <a:t>Tisztítószerraktár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8397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7D7CC7-E2BE-496B-A692-F883A5EF9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Előkészítők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AD5A9A4-283F-49CD-A1B6-1877BC466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Általános előkészítő</a:t>
            </a:r>
          </a:p>
          <a:p>
            <a:pPr marL="0" indent="0">
              <a:buNone/>
            </a:pPr>
            <a:r>
              <a:rPr lang="hu-HU" dirty="0"/>
              <a:t>Ebben a helyiségben előkészítő műveleteket végzünk, mint például darálás, szeletelés, magozás és mérés.</a:t>
            </a:r>
          </a:p>
          <a:p>
            <a:r>
              <a:rPr lang="hu-HU" dirty="0"/>
              <a:t>Tojás előkészítő</a:t>
            </a:r>
          </a:p>
          <a:p>
            <a:pPr marL="0" indent="0">
              <a:buNone/>
            </a:pPr>
            <a:r>
              <a:rPr lang="hu-HU" dirty="0"/>
              <a:t>A tojás mosása, fertőtlenítése és törését végezzük ebben a helyiségben.</a:t>
            </a:r>
          </a:p>
        </p:txBody>
      </p:sp>
    </p:spTree>
    <p:extLst>
      <p:ext uri="{BB962C8B-B14F-4D97-AF65-F5344CB8AC3E}">
        <p14:creationId xmlns:p14="http://schemas.microsoft.com/office/powerpoint/2010/main" val="2159469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773EF6F-0C4E-4B58-9A92-52352D61E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Cukrászműhely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2818CBB-77EA-42D9-BA6E-7B9EE9805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/>
              <a:t>A műhely a termelés helye és posztokra tagolódik.</a:t>
            </a:r>
          </a:p>
          <a:p>
            <a:pPr marL="0" indent="0">
              <a:buNone/>
            </a:pPr>
            <a:r>
              <a:rPr lang="hu-HU" dirty="0"/>
              <a:t>Posztoknak nevezzük a műhelyben azokat a munkaasztalokat ahol jellemzően egy termékfélét készítenek. A poszthoz tartozhatnak gépek, hűtőszekrények és </a:t>
            </a:r>
            <a:r>
              <a:rPr lang="hu-HU" dirty="0" err="1"/>
              <a:t>regálok</a:t>
            </a:r>
            <a:r>
              <a:rPr lang="hu-HU" dirty="0"/>
              <a:t>.</a:t>
            </a:r>
          </a:p>
          <a:p>
            <a:pPr marL="0" indent="0">
              <a:buNone/>
            </a:pPr>
            <a:r>
              <a:rPr lang="hu-HU" dirty="0"/>
              <a:t>A posztok lehetnek:</a:t>
            </a:r>
          </a:p>
          <a:p>
            <a:r>
              <a:rPr lang="hu-HU" dirty="0"/>
              <a:t>Tésztaposzt</a:t>
            </a:r>
          </a:p>
          <a:p>
            <a:r>
              <a:rPr lang="hu-HU" dirty="0"/>
              <a:t>Teasüteményposzt</a:t>
            </a:r>
          </a:p>
          <a:p>
            <a:r>
              <a:rPr lang="hu-HU" dirty="0"/>
              <a:t>Masszaposzt</a:t>
            </a:r>
          </a:p>
          <a:p>
            <a:r>
              <a:rPr lang="hu-HU" dirty="0"/>
              <a:t>Tortaposzt</a:t>
            </a:r>
          </a:p>
          <a:p>
            <a:r>
              <a:rPr lang="hu-HU" dirty="0"/>
              <a:t>Csemegeposzt</a:t>
            </a:r>
          </a:p>
          <a:p>
            <a:r>
              <a:rPr lang="hu-HU" dirty="0"/>
              <a:t>Díszitőposzt, stb. </a:t>
            </a:r>
          </a:p>
        </p:txBody>
      </p:sp>
    </p:spTree>
    <p:extLst>
      <p:ext uri="{BB962C8B-B14F-4D97-AF65-F5344CB8AC3E}">
        <p14:creationId xmlns:p14="http://schemas.microsoft.com/office/powerpoint/2010/main" val="3993480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290</TotalTime>
  <Words>485</Words>
  <Application>Microsoft Office PowerPoint</Application>
  <PresentationFormat>Szélesvásznú</PresentationFormat>
  <Paragraphs>74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Wingdings</vt:lpstr>
      <vt:lpstr>Retrospektív</vt:lpstr>
      <vt:lpstr>Cukrászüzemi ismeretek</vt:lpstr>
      <vt:lpstr>Cukrászda</vt:lpstr>
      <vt:lpstr>Cukrászüzem</vt:lpstr>
      <vt:lpstr>Cukrászüzem részei</vt:lpstr>
      <vt:lpstr>Raktárak</vt:lpstr>
      <vt:lpstr>Raktárak fajtái: Anyagraktárak</vt:lpstr>
      <vt:lpstr>Raktárak fajtái: Eszközraktárak</vt:lpstr>
      <vt:lpstr>Előkészítők</vt:lpstr>
      <vt:lpstr>Cukrászműhely</vt:lpstr>
      <vt:lpstr>Fagylaltkészítő helyiség</vt:lpstr>
      <vt:lpstr>Kiegészítő helyiségek</vt:lpstr>
      <vt:lpstr>Feladat: Írd be helyiségek  elnevezéseit! Segítség. Sárga helyiségek raktárak. Zöld helyiségek előkészítők. Kék szociális helyiségek.  Barna helyiségek mosogatók.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Cukrászüzemi ismeretek</dc:title>
  <dc:creator>Péter Kenessei</dc:creator>
  <cp:lastModifiedBy>Péter Kenessei</cp:lastModifiedBy>
  <cp:revision>17</cp:revision>
  <dcterms:created xsi:type="dcterms:W3CDTF">2020-10-15T10:57:52Z</dcterms:created>
  <dcterms:modified xsi:type="dcterms:W3CDTF">2020-10-15T16:41:48Z</dcterms:modified>
</cp:coreProperties>
</file>