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hu-HU" sz="6000" b="0" strike="noStrike" spc="-1">
                <a:solidFill>
                  <a:srgbClr val="000000"/>
                </a:solidFill>
                <a:latin typeface="Calibri Light"/>
              </a:rPr>
              <a:t>Mintacím szerkesztése</a:t>
            </a:r>
            <a:endParaRPr lang="hu-HU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99EC4A3-5255-4058-9B21-663F2D894CA1}" type="datetime">
              <a:rPr lang="sk-SK" sz="1200" b="0" strike="noStrike" spc="-1">
                <a:solidFill>
                  <a:srgbClr val="8B8B8B"/>
                </a:solidFill>
                <a:latin typeface="Calibri"/>
              </a:rPr>
              <a:t>17. 4. 2020</a:t>
            </a:fld>
            <a:endParaRPr lang="sk-SK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sk-SK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EF733DC-07FA-414A-82BD-5B0ABA0DF011}" type="slidenum">
              <a:rPr lang="sk-SK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sk-SK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solidFill>
                  <a:srgbClr val="000000"/>
                </a:solidFill>
                <a:latin typeface="Calibri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solidFill>
                  <a:srgbClr val="000000"/>
                </a:solidFill>
                <a:latin typeface="Calibri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Siedma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400" b="0" strike="noStrike" spc="-1">
                <a:solidFill>
                  <a:srgbClr val="000000"/>
                </a:solidFill>
                <a:latin typeface="Calibri Light"/>
              </a:rPr>
              <a:t>Mintacím szerkesztése</a:t>
            </a:r>
            <a:endParaRPr lang="hu-H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Mintaszöveg szerkesztése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Második szint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Harmadik szint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hu-HU" sz="1800" b="0" strike="noStrike" spc="-1">
                <a:solidFill>
                  <a:srgbClr val="000000"/>
                </a:solidFill>
                <a:latin typeface="Calibri"/>
              </a:rPr>
              <a:t>Negyedik szint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hu-HU" sz="1800" b="0" strike="noStrike" spc="-1">
                <a:solidFill>
                  <a:srgbClr val="000000"/>
                </a:solidFill>
                <a:latin typeface="Calibri"/>
              </a:rPr>
              <a:t>Ötödik szint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10F30636-248F-4B62-9F64-41880A6950DC}" type="datetime">
              <a:rPr lang="sk-SK" sz="1200" b="0" strike="noStrike" spc="-1">
                <a:solidFill>
                  <a:srgbClr val="8B8B8B"/>
                </a:solidFill>
                <a:latin typeface="Calibri"/>
              </a:rPr>
              <a:t>17. 4. 2020</a:t>
            </a:fld>
            <a:endParaRPr lang="sk-SK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sk-SK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F309E94-B051-40DE-BDC5-9BEEDD02440F}" type="slidenum">
              <a:rPr lang="sk-SK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sk-SK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484640" y="444240"/>
            <a:ext cx="9143640" cy="13190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u-HU" sz="3200" b="0" strike="noStrike" spc="-1">
                <a:solidFill>
                  <a:srgbClr val="000000"/>
                </a:solidFill>
                <a:latin typeface="Bahnschrift SemiBold"/>
              </a:rPr>
              <a:t>A Tudor- korszak gazdasági változásai, </a:t>
            </a:r>
            <a:br/>
            <a:r>
              <a:rPr lang="hu-HU" sz="3200" b="0" strike="noStrike" spc="-1">
                <a:solidFill>
                  <a:srgbClr val="000000"/>
                </a:solidFill>
                <a:latin typeface="Bahnschrift SemiBold"/>
              </a:rPr>
              <a:t>Az angol polgári forradalom előzményei</a:t>
            </a:r>
            <a:endParaRPr lang="hu-H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392040" y="2651760"/>
            <a:ext cx="11521080" cy="301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k-SK" sz="3200" b="0" strike="noStrike" spc="-1">
                <a:solidFill>
                  <a:srgbClr val="000000"/>
                </a:solidFill>
                <a:latin typeface="Calibri"/>
              </a:rPr>
              <a:t>A Tudor-korszak 1485-től- 1603-ig tartott Tudor Henrik nevéhez fűződik.</a:t>
            </a:r>
            <a:endParaRPr lang="sk-SK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k-SK" sz="3200" b="0" strike="noStrike" spc="-1">
                <a:solidFill>
                  <a:srgbClr val="000000"/>
                </a:solidFill>
                <a:latin typeface="Calibri"/>
              </a:rPr>
              <a:t>A politikai helyzet nyugodt volt. </a:t>
            </a:r>
            <a:endParaRPr lang="sk-SK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k-SK" sz="3200" b="0" strike="noStrike" spc="-1">
                <a:solidFill>
                  <a:srgbClr val="000000"/>
                </a:solidFill>
                <a:latin typeface="Calibri"/>
              </a:rPr>
              <a:t>Az uralkodó teret engedett a polgárságnak, így a polgárság fejlődésnek indult, elkezdődött a gazdaság tőkés fejlődése</a:t>
            </a:r>
            <a:endParaRPr lang="sk-SK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sk-SK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400" b="0" i="1" u="sng" strike="noStrike" spc="-1">
                <a:solidFill>
                  <a:srgbClr val="000000"/>
                </a:solidFill>
                <a:uFillTx/>
                <a:latin typeface="Calibri Light"/>
              </a:rPr>
              <a:t>III. Az Angol Polgári Forradalom szakaszai</a:t>
            </a:r>
            <a:endParaRPr lang="hu-H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forradalom közvetlen előzménye: a skót felkelés (1639-1640)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Skócia a királyitól független nemesi vezetés alatt állt</a:t>
            </a:r>
          </a:p>
          <a:p>
            <a:pPr marL="571680" indent="-57132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romanUcPeriod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Károly ezt semmibe vette ezért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skótok fegyvert ragadtak hitük és politikai különállásuk védelmére 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sorozatos győzelem a királyi haderő fölött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I. Károly 1640 tavaszán 12 év után összehívta a parlamentet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430920"/>
            <a:ext cx="10515240" cy="6204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1. Parlamentális szakasz: (1640-42)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Ez a szakasz két részre </a:t>
            </a: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bontható: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Rövid parlament időszaka</a:t>
            </a: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: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- I. Károly az  adók megszavazását kérte,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 - a parlament a rendeleti kormányzás megszüntetését, a rendszeres működést, a gyűlölt intézmények (pl. a csillagkamara) fölszámolását és a kegyencek felelősségre vonását követelte.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- I. Károly hatheti ülésezés után fölszámolta az országgyűlést.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b) Hosszú parlament időszaka 1653-ig folynak az ülések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skótok betörnek Angliába, I. Károlynak nincs pénze a hadsereg felállítására, ezért a parlamentet összehívja. 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parlament került ki győztesen érvényt szerez követeléseinek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733680" y="558360"/>
            <a:ext cx="10515240" cy="5946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2. Polgárháborúk kora (1642-49)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a.) Erőviszonyok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Két csapat alakult: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Gavallérok – gentlenamok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Puritánok serege  „kerekfejűek”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b.) Cromwell katonai reformjai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Oliver Cromwell új mintájú hadsereget hozott létre – jómódú parasztok és kézművesekből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Vaspáncélos lovassága miatt – „vasbordájúaknak” hívták őket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Híres csaták: 1644. Marston Moor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1645. Nasby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1648. Preston – itt a király serege csúfos vereséget szenvedett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1" strike="noStrike" spc="-1">
                <a:solidFill>
                  <a:srgbClr val="000000"/>
                </a:solidFill>
                <a:latin typeface="Calibri"/>
              </a:rPr>
              <a:t>c.) A király kivégzése</a:t>
            </a:r>
            <a:endParaRPr lang="hu-HU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1648.12.02. kiűzi a presbiteriánusokat a parlamentből – csonka parlament jött létre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000" b="0" strike="noStrike" spc="-1">
                <a:solidFill>
                  <a:srgbClr val="000000"/>
                </a:solidFill>
                <a:latin typeface="Calibri"/>
              </a:rPr>
              <a:t>A parlament I. Károlyt 1649. január 30-án kivégeztette – Anglia köztársasággá alakult.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93560" y="406440"/>
            <a:ext cx="11466000" cy="6342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300" b="1" strike="noStrike" spc="-1">
                <a:solidFill>
                  <a:srgbClr val="000000"/>
                </a:solidFill>
                <a:latin typeface="Calibri"/>
              </a:rPr>
              <a:t>3. Az independens köztársaság kora (1649-1653</a:t>
            </a: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  </a:t>
            </a:r>
            <a:r>
              <a:rPr lang="hu-HU" sz="2300" b="1" strike="noStrike" spc="-1">
                <a:solidFill>
                  <a:srgbClr val="000000"/>
                </a:solidFill>
                <a:latin typeface="Calibri"/>
              </a:rPr>
              <a:t>a.) a hatalom irányítása</a:t>
            </a: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Fő hatalmi szerv: a csonka parlament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Végrehajtói hatalom: államtanács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300" b="1" strike="noStrike" spc="-1">
                <a:solidFill>
                  <a:srgbClr val="000000"/>
                </a:solidFill>
                <a:latin typeface="Calibri"/>
              </a:rPr>
              <a:t>b.) külpolitikai sikerek</a:t>
            </a: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1649-1651. Írország, Skócia elfoglalása, így a sziget teljes területi egyesítése 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Angol flotta megerősítése – 1651. hajózási törvény – kizárták a holland kereskedőket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1651-1672. a szigetország átveszi a tengeri uralmat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300" b="1" strike="noStrike" spc="-1">
                <a:solidFill>
                  <a:srgbClr val="000000"/>
                </a:solidFill>
                <a:latin typeface="Calibri"/>
              </a:rPr>
              <a:t>c.) belpolitikai válság</a:t>
            </a: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a levellerek legyőzése után a köztársaság támogatóinak száma megfogyatkozik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Cromwell 1653-ban felvette a Lord Protector címet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300" b="1" strike="noStrike" spc="-1">
                <a:solidFill>
                  <a:srgbClr val="000000"/>
                </a:solidFill>
                <a:latin typeface="Calibri"/>
              </a:rPr>
              <a:t>4.</a:t>
            </a: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hu-HU" sz="2300" b="1" strike="noStrike" spc="-1">
                <a:solidFill>
                  <a:srgbClr val="000000"/>
                </a:solidFill>
                <a:latin typeface="Calibri"/>
              </a:rPr>
              <a:t>A Lord Protectorátus időszaka (1652-1660)</a:t>
            </a: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Szentek Parlamentje felállítása – katonai diktatúra bevezetése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300" b="0" strike="noStrike" spc="-1">
                <a:solidFill>
                  <a:srgbClr val="000000"/>
                </a:solidFill>
                <a:latin typeface="Calibri"/>
              </a:rPr>
              <a:t>Cromwell 1658-ban meghalt. Utóda fia, Richárd lett. Nem volt tekintélye, lemondott. Anglia monarchiává alakult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3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679320" y="1567440"/>
            <a:ext cx="11235960" cy="3435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5. A restauráció időszaka (1660-1688</a:t>
            </a: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Monarchia visszaállítása, II. Károlyt királlyá koronázták (1660-1685)</a:t>
            </a: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Brediai nyilatkozat</a:t>
            </a: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1673. Test Act törvény – katolikusok hivatalok viselését tiltja meg</a:t>
            </a: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1679. Habeas Corpus – 24 órás őrizetbe vételt szavazták meg</a:t>
            </a:r>
          </a:p>
          <a:p>
            <a:pPr marL="228600" indent="-22824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II. Jakab (1685-1688) bredai nyilatkozat figyelmen kívül hagyása – újabb forradalom tört ki</a:t>
            </a: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838080" y="613800"/>
            <a:ext cx="10515240" cy="5812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6. A „dicsőséges forradalom” (The Glorious Revolution) időszaka (1688-1689</a:t>
            </a: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)</a:t>
            </a: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a.) Orániai Vilmos hatalomra jutása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Károly és Jakab XIV. Lajostól pénzügyi támogatást kap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1689. Jognyilatkozat „Bill of Rights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b.) A hatalmi ágak szétválasztása Montesquieu elvei alapján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Törvényhozó hatalom: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Parlament hoz törvényeket a képviselők többségi szavazása alapján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Kormány: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Végrehajtja a Parlament által hozott törvényeket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Bíróságok: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Függetlenek a parlamennttől és a kormánytól egyalárt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1701. Trónöröklési törvény, mely szerint a trón a Hannoveri-dinasztiáé</a:t>
            </a: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király uralkodik, de nem kormányoz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C.) Az angol államforma változásai a forradalom alatt: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05" name="Table 2"/>
          <p:cNvGraphicFramePr/>
          <p:nvPr/>
        </p:nvGraphicFramePr>
        <p:xfrm>
          <a:off x="1613880" y="2298960"/>
          <a:ext cx="8127720" cy="3877560"/>
        </p:xfrm>
        <a:graphic>
          <a:graphicData uri="http://schemas.openxmlformats.org/drawingml/2006/table">
            <a:tbl>
              <a:tblPr/>
              <a:tblGrid>
                <a:gridCol w="162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Államforma</a:t>
                      </a:r>
                      <a:endParaRPr lang="sk-SK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abszolút királyság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köztársaság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diktatúra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alkotmányos királyság 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Ki áll az állam élén?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király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köztársasági elnök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diktátor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király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Kié az igazi hatalom?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király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parlament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diktátor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parlament</a:t>
                      </a:r>
                      <a:endParaRPr lang="sk-SK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d.) Anglia további fejlődése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Angliában két párt alakult.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Konzervatívok  Tory-k, az anglikanizmust hirdették, nagybirtokosok érdekeit képviselték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Liberálisok Whig-ek, úk a puritanizmus hívei voltak, kereskedői réteg érdekeit védték.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400" b="1" i="1" strike="noStrike" spc="-1">
                <a:solidFill>
                  <a:srgbClr val="000000"/>
                </a:solidFill>
                <a:latin typeface="Calibri Light"/>
              </a:rPr>
              <a:t>Mezőgazdaság</a:t>
            </a:r>
            <a:endParaRPr lang="hu-H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1381-ben megindul a jobbágyrendszer bomlása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parasztság átalakul, több részre bomlott:</a:t>
            </a:r>
          </a:p>
          <a:p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 - yeoman-ok (tőkés bérlők) – juhtenyésztés,</a:t>
            </a:r>
          </a:p>
          <a:p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 - free holder (szabad parasztok) – jólét, biztos gazdálkodás</a:t>
            </a:r>
          </a:p>
          <a:p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- bérlő parasztok – föld bérlése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bérmunkások – nincs föld, posztógyártás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új réteg gentry-k - ipar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400" b="1" i="1" strike="noStrike" spc="-1">
                <a:solidFill>
                  <a:srgbClr val="000000"/>
                </a:solidFill>
                <a:latin typeface="Calibri Light"/>
              </a:rPr>
              <a:t>Ipar szerkezeti átalakulása</a:t>
            </a:r>
            <a:endParaRPr lang="hu-H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céheket manufaktúrák váltják fel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Kialakul a kiadási rendszer (verlag system)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falusi parasztok bevonása a termelésbe (háziipar)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Szétszórt manufakturák alakultak ki, mert a termelési egységek szórtan helyezkedtek el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Ezt később a  központosított manufaktúra váltja fel, amely a textiliparban hozott átalakulást, majd a nehéziparban és a hajógyártásban is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400" b="1" i="1" strike="noStrike" spc="-1">
                <a:solidFill>
                  <a:srgbClr val="000000"/>
                </a:solidFill>
                <a:latin typeface="Calibri Light"/>
              </a:rPr>
              <a:t>Kereskedelem</a:t>
            </a:r>
            <a:endParaRPr lang="hu-H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Az angolok bekapcsolódnak a világkereskedelembe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1558-ban az angol flotta legyőzte a Nagy Armadát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kereskedelmet az uralkodó is fejlesztette, mert jelentős vámbevételben részesült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Részvénytársaságok alakultak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Moszkva Társaság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Kelet Indiai Társaság (1600)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400" b="0" strike="noStrike" spc="-1">
                <a:solidFill>
                  <a:srgbClr val="000000"/>
                </a:solidFill>
                <a:latin typeface="Calibri Light"/>
              </a:rPr>
              <a:t>Az angol polgári forradalom (1640-1689)</a:t>
            </a:r>
            <a:endParaRPr lang="hu-H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571680" indent="-57132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romanUcPeriod"/>
            </a:pPr>
            <a:r>
              <a:rPr lang="hu-HU" sz="2800" b="0" i="1" u="sng" strike="noStrike" spc="-1">
                <a:solidFill>
                  <a:srgbClr val="000000"/>
                </a:solidFill>
                <a:uFillTx/>
                <a:latin typeface="Calibri"/>
              </a:rPr>
              <a:t>A forradalom előzményei 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A nagy földrajzi felfedezések hatásai, a Tudor-korszak változásai</a:t>
            </a: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: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	 a) gyarmatosítás -&gt; piac a manufaktúrák termékeinek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 	b) bekerítések -&gt; gyapjútermelés -&gt;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		gyapjúfeldolgozás  -&gt;manufaktúrák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 	c) kialakul a világkereskedelem -&gt;  meggazdagodik a polgárság: 			kézművesek: haszon az iparcikkek eladásából 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		kereskedők: vagyonszerzés az áruszállításon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798840" y="1149480"/>
            <a:ext cx="10515240" cy="4413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2. A Stuart-dinasztia abszolutista törekvései 					(1604-1649)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Uralkodók: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	I. Jakab (1603-1625)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	I. Károly (1625-1649)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Idejükben a Tudor abszolutizmus teljesen összeomlott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Fő oka: az uralkodók egy sokkal keményebb, rendeleti kormányzást akartak bevezetni az európai, spanyol, francia mintákra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64360" y="102888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Problémák, az abszolutizmus gyengesége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Angliában a parlament nagy hatalommal bírt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	I.Jakab törekvései felháborodást keltenek a parlamentben, 1628-ban megszavazták a „Jogok Kérvényét”  (Petiton of Rights), a rendeleti kormányzás megszüntetésére, I. Károly dühében feloszlatja a parlamentet és egyedül kormányoz tovább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Hivatali réteg hiányzása – szerepüket a kegyencek töltik be, híres kegyenc (Buckingham hercege)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Anglikán egyház befolyása- az uralkodó is anglikán vallású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086480" y="506160"/>
            <a:ext cx="10515240" cy="5502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800" b="1" strike="noStrike" spc="-1">
                <a:solidFill>
                  <a:srgbClr val="000000"/>
                </a:solidFill>
                <a:latin typeface="Calibri"/>
              </a:rPr>
              <a:t>3. Puritán vallás irányzatainak kialakulása</a:t>
            </a:r>
            <a:endParaRPr lang="hu-HU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Az anglikán irányzatnak fő ellenzői a puritánok.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Négy fő irányzatuk alakult ki: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Presbiteriánusok – gentryk és nagypolgárság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Independensek (függetlenek) – középpolgárság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Levellerek (egyenlősítők) – kispolgárság és szegény parasztság</a:t>
            </a: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Diggerek – legalsóbb társadalmi réteg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I.Károly kegyetlen puritánüldözése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400" b="1" strike="noStrike" spc="-1">
                <a:solidFill>
                  <a:srgbClr val="000000"/>
                </a:solidFill>
                <a:latin typeface="Calibri"/>
              </a:rPr>
              <a:t>4.Gazdasági gondok </a:t>
            </a: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400" b="0" strike="noStrike" spc="-1">
                <a:solidFill>
                  <a:srgbClr val="000000"/>
                </a:solidFill>
                <a:latin typeface="Calibri"/>
              </a:rPr>
              <a:t>Adók, monopóliumok árusítása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u-HU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400" b="0" i="1" strike="noStrike" spc="-1">
                <a:solidFill>
                  <a:srgbClr val="000000"/>
                </a:solidFill>
                <a:latin typeface="Calibri Light"/>
              </a:rPr>
              <a:t>II. </a:t>
            </a:r>
            <a:r>
              <a:rPr lang="hu-HU" sz="4400" b="0" i="1" u="sng" strike="noStrike" spc="-1">
                <a:solidFill>
                  <a:srgbClr val="000000"/>
                </a:solidFill>
                <a:uFillTx/>
                <a:latin typeface="Calibri Light"/>
              </a:rPr>
              <a:t>A polgári forradalom fogalma</a:t>
            </a:r>
            <a:endParaRPr lang="hu-H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Forradalom: lényeges és gyorsan bekövetkező változás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Polgári forradalom: olyan forradalom, amit a polgárság vezet.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Célja: a polgárok részt kérnek maguknak a hatalomból, az ország irányításából a királlyal szemben.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Oka: a királyok egyre jobban rászorulnak a polgárok vagyonára, akik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hu-HU" sz="2800" b="0" strike="noStrike" spc="-1">
                <a:solidFill>
                  <a:srgbClr val="000000"/>
                </a:solidFill>
                <a:latin typeface="Calibri"/>
              </a:rPr>
              <a:t>a pénzért cserébe jogokat követelnek.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1115</Words>
  <Application>Microsoft Office PowerPoint</Application>
  <PresentationFormat>Szélesvásznú</PresentationFormat>
  <Paragraphs>158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17</vt:i4>
      </vt:variant>
    </vt:vector>
  </HeadingPairs>
  <TitlesOfParts>
    <vt:vector size="26" baseType="lpstr">
      <vt:lpstr>Arial</vt:lpstr>
      <vt:lpstr>Bahnschrift SemiBold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Tudor- korszak gazdasági változásai,  Az angol polgári forradalom előzményei</dc:title>
  <dc:subject/>
  <dc:creator>Windows-felhasználó</dc:creator>
  <dc:description/>
  <cp:lastModifiedBy>Teodora Volter</cp:lastModifiedBy>
  <cp:revision>16</cp:revision>
  <dcterms:created xsi:type="dcterms:W3CDTF">2020-03-30T14:22:56Z</dcterms:created>
  <dcterms:modified xsi:type="dcterms:W3CDTF">2020-04-17T09:10:50Z</dcterms:modified>
  <dc:language>sk-SK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Szélesvásznú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17</vt:i4>
  </property>
</Properties>
</file>